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716" r:id="rId1"/>
  </p:sldMasterIdLst>
  <p:notesMasterIdLst>
    <p:notesMasterId r:id="rId9"/>
  </p:notesMasterIdLst>
  <p:handoutMasterIdLst>
    <p:handoutMasterId r:id="rId10"/>
  </p:handout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lvl1pPr marL="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A0A0"/>
  </p:clrMru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82" autoAdjust="0"/>
    <p:restoredTop sz="88034" autoAdjust="0"/>
  </p:normalViewPr>
  <p:slideViewPr>
    <p:cSldViewPr>
      <p:cViewPr varScale="1">
        <p:scale>
          <a:sx n="69" d="100"/>
          <a:sy n="69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pt-PT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31555DB1-8736-42A3-B48D-2B08FB93332A}" type="datetimeFigureOut">
              <a:rPr lang="pt-PT" smtClean="0"/>
              <a:pPr/>
              <a:t>18-08-2010</a:t>
            </a:fld>
            <a:endParaRPr lang="pt-PT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pt-PT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5400D380-E0D7-4EB1-B91E-BFCC7DA7F29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pt-PT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0BDB199F-A56C-4049-BA04-1447030960FF}" type="datetimeFigureOut">
              <a:rPr/>
              <a:pPr/>
              <a:t>28/06/2006</a:t>
            </a:fld>
            <a:endParaRPr lang="pt-PT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>
            <a:extLst/>
          </a:lstStyle>
          <a:p>
            <a:endParaRPr lang="pt-PT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pt-PT"/>
              <a:t>Clique para editar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pt-PT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B3A019F3-8596-4028-9847-CBD3A185B07A}" type="slidenum">
              <a:rPr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pt-PT" smtClean="0"/>
              <a:pPr/>
              <a:t>1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rredondar Rectângulo de Canto Diagonal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10" name="Marcador de Posição da Data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 algn="r"/>
            <a:fld id="{CCD717AA-EA39-47F3-8A0A-15B3575EDB53}" type="datetime1">
              <a:rPr lang="pt-PT" smtClean="0"/>
              <a:pPr algn="r"/>
              <a:t>18-08-2010</a:t>
            </a:fld>
            <a:endParaRPr kumimoji="0" lang="pt-PT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 algn="r"/>
            <a:fld id="{256D3EEF-DE4E-429D-8EC4-DDC531AFF587}" type="slidenum">
              <a:rPr kumimoji="0" lang="pt-PT" sz="1000" smtClean="0"/>
              <a:pPr algn="r"/>
              <a:t>‹nº›</a:t>
            </a:fld>
            <a:endParaRPr kumimoji="0" lang="pt-PT" sz="1000"/>
          </a:p>
        </p:txBody>
      </p:sp>
      <p:sp>
        <p:nvSpPr>
          <p:cNvPr id="12" name="Marcador de Posição do Rodapé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kumimoji="0" lang="pt-PT" sz="100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CCD717AA-EA39-47F3-8A0A-15B3575EDB53}" type="datetime1">
              <a:rPr lang="pt-PT" smtClean="0"/>
              <a:pPr algn="r"/>
              <a:t>18-08-2010</a:t>
            </a:fld>
            <a:endParaRPr kumimoji="0" lang="pt-PT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pt-PT" sz="1000">
              <a:solidFill>
                <a:sysClr val="windowText" lastClr="000000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pt-PT" sz="1000" smtClean="0"/>
              <a:pPr algn="r"/>
              <a:t>‹nº›</a:t>
            </a:fld>
            <a:endParaRPr kumimoji="0" lang="pt-PT" sz="100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CCD717AA-EA39-47F3-8A0A-15B3575EDB53}" type="datetime1">
              <a:rPr lang="pt-PT" smtClean="0"/>
              <a:pPr algn="r"/>
              <a:t>18-08-2010</a:t>
            </a:fld>
            <a:endParaRPr kumimoji="0" lang="pt-PT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pt-PT" sz="1000">
              <a:solidFill>
                <a:sysClr val="windowText" lastClr="000000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pt-PT" sz="1000" smtClean="0"/>
              <a:pPr algn="r"/>
              <a:t>‹nº›</a:t>
            </a:fld>
            <a:endParaRPr kumimoji="0" lang="pt-PT" sz="100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CCD717AA-EA39-47F3-8A0A-15B3575EDB53}" type="datetime1">
              <a:rPr lang="pt-PT" smtClean="0"/>
              <a:pPr algn="r"/>
              <a:t>18-08-2010</a:t>
            </a:fld>
            <a:endParaRPr kumimoji="0" lang="pt-PT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pt-PT" sz="1000">
              <a:solidFill>
                <a:sysClr val="windowText" lastClr="000000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pt-PT" sz="1000" smtClean="0"/>
              <a:pPr algn="r"/>
              <a:t>‹nº›</a:t>
            </a:fld>
            <a:endParaRPr kumimoji="0" lang="pt-PT" sz="100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 algn="r"/>
            <a:fld id="{CCD717AA-EA39-47F3-8A0A-15B3575EDB53}" type="datetime1">
              <a:rPr lang="pt-PT" smtClean="0"/>
              <a:pPr algn="r"/>
              <a:t>18-08-2010</a:t>
            </a:fld>
            <a:endParaRPr kumimoji="0" lang="pt-PT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 algn="r"/>
            <a:fld id="{256D3EEF-DE4E-429D-8EC4-DDC531AFF587}" type="slidenum">
              <a:rPr kumimoji="0" lang="pt-PT" sz="1000" smtClean="0"/>
              <a:pPr algn="r"/>
              <a:t>‹nº›</a:t>
            </a:fld>
            <a:endParaRPr kumimoji="0" lang="pt-PT" sz="1000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kumimoji="0" lang="pt-PT" sz="1000">
              <a:solidFill>
                <a:sysClr val="windowText" lastClr="000000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CCD717AA-EA39-47F3-8A0A-15B3575EDB53}" type="datetime1">
              <a:rPr lang="pt-PT" smtClean="0"/>
              <a:pPr algn="r"/>
              <a:t>18-08-2010</a:t>
            </a:fld>
            <a:endParaRPr kumimoji="0" lang="pt-PT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pt-PT" sz="1000">
              <a:solidFill>
                <a:sysClr val="windowText" lastClr="000000"/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pt-PT" sz="1000" smtClean="0"/>
              <a:pPr algn="r"/>
              <a:t>‹nº›</a:t>
            </a:fld>
            <a:endParaRPr kumimoji="0" lang="pt-PT" sz="1000"/>
          </a:p>
        </p:txBody>
      </p:sp>
      <p:sp>
        <p:nvSpPr>
          <p:cNvPr id="10" name="Rectângulo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ângulo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ângulo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CCD717AA-EA39-47F3-8A0A-15B3575EDB53}" type="datetime1">
              <a:rPr lang="pt-PT" smtClean="0"/>
              <a:pPr algn="r"/>
              <a:t>18-08-2010</a:t>
            </a:fld>
            <a:endParaRPr kumimoji="0" lang="pt-PT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pt-PT" sz="1000">
              <a:solidFill>
                <a:sysClr val="windowText" lastClr="000000"/>
              </a:solidFill>
            </a:endParaRP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pt-PT" sz="1000" smtClean="0"/>
              <a:pPr algn="r"/>
              <a:t>‹nº›</a:t>
            </a:fld>
            <a:endParaRPr kumimoji="0" lang="pt-PT" sz="100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CCD717AA-EA39-47F3-8A0A-15B3575EDB53}" type="datetime1">
              <a:rPr lang="pt-PT" smtClean="0"/>
              <a:pPr algn="r"/>
              <a:t>18-08-2010</a:t>
            </a:fld>
            <a:endParaRPr kumimoji="0" lang="pt-PT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pt-PT" sz="1000">
              <a:solidFill>
                <a:sysClr val="windowText" lastClr="000000"/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pt-PT" sz="1000" smtClean="0"/>
              <a:pPr algn="r"/>
              <a:t>‹nº›</a:t>
            </a:fld>
            <a:endParaRPr kumimoji="0" lang="pt-PT" sz="1000"/>
          </a:p>
        </p:txBody>
      </p:sp>
      <p:sp>
        <p:nvSpPr>
          <p:cNvPr id="7" name="Rectângulo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CCD717AA-EA39-47F3-8A0A-15B3575EDB53}" type="datetime1">
              <a:rPr lang="pt-PT" smtClean="0"/>
              <a:pPr algn="r"/>
              <a:t>18-08-2010</a:t>
            </a:fld>
            <a:endParaRPr kumimoji="0" lang="pt-PT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pt-PT" sz="1000">
              <a:solidFill>
                <a:sysClr val="windowText" lastClr="000000"/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kumimoji="0" lang="pt-PT" sz="1000" smtClean="0"/>
              <a:pPr algn="r"/>
              <a:t>‹nº›</a:t>
            </a:fld>
            <a:endParaRPr kumimoji="0" lang="pt-PT" sz="100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ângulo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9" name="Marcador de Posição da Data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 algn="r"/>
            <a:fld id="{CCD717AA-EA39-47F3-8A0A-15B3575EDB53}" type="datetime1">
              <a:rPr lang="pt-PT" smtClean="0"/>
              <a:pPr algn="r"/>
              <a:t>18-08-2010</a:t>
            </a:fld>
            <a:endParaRPr kumimoji="0" lang="pt-PT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10" name="Marcador de Posição do Número do Diapositivo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 algn="r"/>
            <a:fld id="{256D3EEF-DE4E-429D-8EC4-DDC531AFF587}" type="slidenum">
              <a:rPr kumimoji="0" lang="pt-PT" sz="1000" smtClean="0"/>
              <a:pPr algn="r"/>
              <a:t>‹nº›</a:t>
            </a:fld>
            <a:endParaRPr kumimoji="0" lang="pt-PT" sz="1000"/>
          </a:p>
        </p:txBody>
      </p:sp>
      <p:sp>
        <p:nvSpPr>
          <p:cNvPr id="11" name="Marcador de Posição do Rodapé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kumimoji="0" lang="pt-PT" sz="1000">
              <a:solidFill>
                <a:sysClr val="windowText" lastClr="000000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13" name="Marcador de Posição da Imagem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pt-PT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Clique no ícone para adicionar uma imagem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 algn="r"/>
            <a:fld id="{CCD717AA-EA39-47F3-8A0A-15B3575EDB53}" type="datetime1">
              <a:rPr lang="pt-PT" smtClean="0"/>
              <a:pPr algn="r"/>
              <a:t>18-08-2010</a:t>
            </a:fld>
            <a:endParaRPr kumimoji="0" lang="pt-PT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 algn="r"/>
            <a:fld id="{256D3EEF-DE4E-429D-8EC4-DDC531AFF587}" type="slidenum">
              <a:rPr kumimoji="0" lang="pt-PT" sz="1000" smtClean="0"/>
              <a:pPr algn="r"/>
              <a:t>‹nº›</a:t>
            </a:fld>
            <a:endParaRPr kumimoji="0" lang="pt-PT" sz="1000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kumimoji="0" lang="pt-PT" sz="100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rredondar Rectângulo de Canto Diagonal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kumimoji="0" lang="pt-PT" sz="1000">
              <a:solidFill>
                <a:sysClr val="windowText" lastClr="000000"/>
              </a:solidFill>
            </a:endParaRPr>
          </a:p>
        </p:txBody>
      </p:sp>
      <p:sp>
        <p:nvSpPr>
          <p:cNvPr id="14" name="Marcador de Posição da Data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algn="r"/>
            <a:fld id="{CCD717AA-EA39-47F3-8A0A-15B3575EDB53}" type="datetime1">
              <a:rPr lang="pt-PT" smtClean="0"/>
              <a:pPr algn="r"/>
              <a:t>18-08-2010</a:t>
            </a:fld>
            <a:endParaRPr kumimoji="0" lang="pt-PT" sz="100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23" name="Marcador de Posição do Número do Diapositivo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 algn="r"/>
            <a:fld id="{256D3EEF-DE4E-429D-8EC4-DDC531AFF587}" type="slidenum">
              <a:rPr kumimoji="0" lang="pt-PT" sz="1000" smtClean="0"/>
              <a:pPr algn="r"/>
              <a:t>‹nº›</a:t>
            </a:fld>
            <a:endParaRPr kumimoji="0" lang="pt-PT" sz="1000"/>
          </a:p>
        </p:txBody>
      </p:sp>
      <p:sp>
        <p:nvSpPr>
          <p:cNvPr id="22" name="Marcador de Posição do Título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3" name="Marcador de Posição do Texto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hf sldNum="0" hdr="0" ft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pt-PT" sz="6600" dirty="0" smtClean="0"/>
              <a:t>Cálculos</a:t>
            </a:r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IVA,  %,  prestações</a:t>
            </a:r>
            <a:endParaRPr lang="pt-PT" dirty="0"/>
          </a:p>
        </p:txBody>
      </p:sp>
      <p:pic>
        <p:nvPicPr>
          <p:cNvPr id="4" name="Imagem 3" descr="matematica_anotaca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084081">
            <a:off x="2093791" y="3022198"/>
            <a:ext cx="4532583" cy="33994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11560" y="1628800"/>
            <a:ext cx="8229600" cy="1447373"/>
          </a:xfrm>
        </p:spPr>
        <p:txBody>
          <a:bodyPr/>
          <a:lstStyle/>
          <a:p>
            <a:pPr>
              <a:buNone/>
            </a:pPr>
            <a:r>
              <a:rPr lang="pt-PT" dirty="0" smtClean="0"/>
              <a:t>Preço 39,99 €  </a:t>
            </a:r>
            <a:r>
              <a:rPr lang="pt-PT" dirty="0" err="1" smtClean="0"/>
              <a:t>c\</a:t>
            </a:r>
            <a:r>
              <a:rPr lang="pt-PT" dirty="0" smtClean="0"/>
              <a:t> IVA</a:t>
            </a:r>
          </a:p>
          <a:p>
            <a:pPr>
              <a:buNone/>
            </a:pPr>
            <a:endParaRPr lang="pt-PT" dirty="0" smtClean="0"/>
          </a:p>
          <a:p>
            <a:pPr>
              <a:buNone/>
            </a:pPr>
            <a:endParaRPr lang="pt-PT" dirty="0"/>
          </a:p>
        </p:txBody>
      </p:sp>
      <p:sp>
        <p:nvSpPr>
          <p:cNvPr id="7" name="Marcador de Posição de Conteúdo 2"/>
          <p:cNvSpPr txBox="1">
            <a:spLocks/>
          </p:cNvSpPr>
          <p:nvPr/>
        </p:nvSpPr>
        <p:spPr>
          <a:xfrm>
            <a:off x="609600" y="836712"/>
            <a:ext cx="8229600" cy="144737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pt-PT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Aspirador de mão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611560" y="2917731"/>
            <a:ext cx="4104456" cy="346359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dirty="0" smtClean="0">
                <a:solidFill>
                  <a:srgbClr val="00B050"/>
                </a:solidFill>
              </a:rPr>
              <a:t>Valor do IVA 21%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pt-PT" sz="3200" dirty="0" smtClean="0"/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dirty="0" smtClean="0"/>
              <a:t>39,99 x 100 / 121</a:t>
            </a:r>
          </a:p>
          <a:p>
            <a:pPr marL="292100" lvl="0" indent="-292100">
              <a:buClr>
                <a:schemeClr val="accent1"/>
              </a:buClr>
              <a:buSzPct val="70000"/>
              <a:defRPr/>
            </a:pPr>
            <a:r>
              <a:rPr lang="pt-PT" sz="3200" dirty="0" smtClean="0"/>
              <a:t>= </a:t>
            </a:r>
            <a:r>
              <a:rPr lang="pt-PT" sz="3200" dirty="0" smtClean="0"/>
              <a:t>39,99 – </a:t>
            </a:r>
            <a:r>
              <a:rPr lang="pt-PT" sz="3200" dirty="0" smtClean="0"/>
              <a:t>33,05</a:t>
            </a:r>
            <a:endParaRPr lang="pt-PT" sz="3200" dirty="0" smtClean="0"/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pt-PT" sz="3200" dirty="0" smtClean="0"/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dirty="0" smtClean="0">
                <a:solidFill>
                  <a:srgbClr val="92D050"/>
                </a:solidFill>
              </a:rPr>
              <a:t>= 6,94 €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Marcador de Posição de Conteúdo 2"/>
          <p:cNvSpPr txBox="1">
            <a:spLocks/>
          </p:cNvSpPr>
          <p:nvPr/>
        </p:nvSpPr>
        <p:spPr>
          <a:xfrm>
            <a:off x="4644008" y="2924944"/>
            <a:ext cx="4248472" cy="346359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dirty="0" smtClean="0">
                <a:solidFill>
                  <a:srgbClr val="00B050"/>
                </a:solidFill>
              </a:rPr>
              <a:t>Prestação – sem juros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noProof="0" dirty="0" smtClean="0">
                <a:solidFill>
                  <a:srgbClr val="00B050"/>
                </a:solidFill>
              </a:rPr>
              <a:t>3 meses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pt-P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39,99 € / 3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dirty="0" smtClean="0">
                <a:solidFill>
                  <a:srgbClr val="92D050"/>
                </a:solidFill>
              </a:rPr>
              <a:t>= 13,33 €</a:t>
            </a: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Marcador de Posição de Conteúdo 3" descr="u_012634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548680"/>
            <a:ext cx="2334604" cy="20707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11560" y="1628800"/>
            <a:ext cx="8229600" cy="1447373"/>
          </a:xfrm>
        </p:spPr>
        <p:txBody>
          <a:bodyPr/>
          <a:lstStyle/>
          <a:p>
            <a:pPr>
              <a:buNone/>
            </a:pPr>
            <a:r>
              <a:rPr lang="pt-PT" dirty="0" smtClean="0"/>
              <a:t>Preço 17,99 €  </a:t>
            </a:r>
            <a:r>
              <a:rPr lang="pt-PT" dirty="0" err="1" smtClean="0"/>
              <a:t>c\</a:t>
            </a:r>
            <a:r>
              <a:rPr lang="pt-PT" dirty="0" smtClean="0"/>
              <a:t> IVA</a:t>
            </a:r>
          </a:p>
          <a:p>
            <a:pPr>
              <a:buNone/>
            </a:pPr>
            <a:endParaRPr lang="pt-PT" dirty="0" smtClean="0"/>
          </a:p>
          <a:p>
            <a:pPr>
              <a:buNone/>
            </a:pPr>
            <a:endParaRPr lang="pt-PT" dirty="0"/>
          </a:p>
        </p:txBody>
      </p:sp>
      <p:pic>
        <p:nvPicPr>
          <p:cNvPr id="6" name="Imagem 5" descr="ic2800c.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548680"/>
            <a:ext cx="2304256" cy="20162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Marcador de Posição de Conteúdo 2"/>
          <p:cNvSpPr txBox="1">
            <a:spLocks/>
          </p:cNvSpPr>
          <p:nvPr/>
        </p:nvSpPr>
        <p:spPr>
          <a:xfrm>
            <a:off x="609600" y="836712"/>
            <a:ext cx="8229600" cy="144737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pt-PT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Picadora</a:t>
            </a:r>
            <a:r>
              <a:rPr kumimoji="0" lang="pt-PT" sz="4400" b="0" i="0" u="none" strike="noStrike" kern="1200" cap="none" spc="0" normalizeH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Gelo</a:t>
            </a:r>
            <a:endParaRPr kumimoji="0" lang="pt-PT" sz="44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611560" y="2917731"/>
            <a:ext cx="4104456" cy="346359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dirty="0" smtClean="0">
                <a:solidFill>
                  <a:srgbClr val="00B050"/>
                </a:solidFill>
              </a:rPr>
              <a:t>Valor do IVA 21%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pt-PT" sz="3200" dirty="0" smtClean="0"/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dirty="0" smtClean="0"/>
              <a:t>17,99 x 100 / 121</a:t>
            </a:r>
          </a:p>
          <a:p>
            <a:pPr marL="292100" lvl="0" indent="-292100">
              <a:buClr>
                <a:schemeClr val="accent1"/>
              </a:buClr>
              <a:buSzPct val="70000"/>
              <a:defRPr/>
            </a:pPr>
            <a:r>
              <a:rPr lang="pt-PT" sz="3200" dirty="0" smtClean="0"/>
              <a:t>= </a:t>
            </a:r>
            <a:r>
              <a:rPr lang="pt-PT" sz="3200" dirty="0" smtClean="0"/>
              <a:t>17,99 – </a:t>
            </a:r>
            <a:r>
              <a:rPr lang="pt-PT" sz="3200" dirty="0" smtClean="0"/>
              <a:t>14,87</a:t>
            </a:r>
            <a:endParaRPr lang="pt-PT" sz="3200" dirty="0" smtClean="0"/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pt-PT" sz="3200" dirty="0" smtClean="0"/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dirty="0" smtClean="0">
                <a:solidFill>
                  <a:srgbClr val="92D050"/>
                </a:solidFill>
              </a:rPr>
              <a:t>= 3,12 €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Marcador de Posição de Conteúdo 2"/>
          <p:cNvSpPr txBox="1">
            <a:spLocks/>
          </p:cNvSpPr>
          <p:nvPr/>
        </p:nvSpPr>
        <p:spPr>
          <a:xfrm>
            <a:off x="4644008" y="2924944"/>
            <a:ext cx="4104456" cy="346359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noProof="0" dirty="0" smtClean="0">
                <a:solidFill>
                  <a:srgbClr val="00B050"/>
                </a:solidFill>
              </a:rPr>
              <a:t>Desconto 40%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noProof="0" dirty="0" smtClean="0"/>
              <a:t>17,99 x 40 / 100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pt-PT" sz="32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</a:t>
            </a:r>
            <a:r>
              <a:rPr kumimoji="0" lang="pt-PT" sz="32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7,19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dirty="0" smtClean="0"/>
              <a:t>17,99 – 7,19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dirty="0" smtClean="0">
                <a:solidFill>
                  <a:srgbClr val="92D050"/>
                </a:solidFill>
              </a:rPr>
              <a:t>= 10,80 €</a:t>
            </a: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11560" y="1628800"/>
            <a:ext cx="8229600" cy="1447373"/>
          </a:xfrm>
        </p:spPr>
        <p:txBody>
          <a:bodyPr/>
          <a:lstStyle/>
          <a:p>
            <a:pPr>
              <a:buNone/>
            </a:pPr>
            <a:r>
              <a:rPr lang="pt-PT" dirty="0" smtClean="0"/>
              <a:t>Preço 29,99 €  </a:t>
            </a:r>
            <a:r>
              <a:rPr lang="pt-PT" dirty="0" err="1" smtClean="0"/>
              <a:t>c\</a:t>
            </a:r>
            <a:r>
              <a:rPr lang="pt-PT" dirty="0" smtClean="0"/>
              <a:t> IVA</a:t>
            </a:r>
          </a:p>
          <a:p>
            <a:pPr>
              <a:buNone/>
            </a:pPr>
            <a:endParaRPr lang="pt-PT" dirty="0" smtClean="0"/>
          </a:p>
          <a:p>
            <a:pPr>
              <a:buNone/>
            </a:pPr>
            <a:endParaRPr lang="pt-PT" dirty="0"/>
          </a:p>
        </p:txBody>
      </p:sp>
      <p:pic>
        <p:nvPicPr>
          <p:cNvPr id="6" name="Imagem 5" descr="ic2800c.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548680"/>
            <a:ext cx="2304256" cy="20162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Marcador de Posição de Conteúdo 2"/>
          <p:cNvSpPr txBox="1">
            <a:spLocks/>
          </p:cNvSpPr>
          <p:nvPr/>
        </p:nvSpPr>
        <p:spPr>
          <a:xfrm>
            <a:off x="609600" y="836712"/>
            <a:ext cx="8229600" cy="144737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pt-PT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Estores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611560" y="2917731"/>
            <a:ext cx="5112568" cy="3463597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dirty="0" smtClean="0">
                <a:solidFill>
                  <a:srgbClr val="00B050"/>
                </a:solidFill>
              </a:rPr>
              <a:t>Prestação – 12 meses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dirty="0" smtClean="0">
                <a:solidFill>
                  <a:srgbClr val="00B050"/>
                </a:solidFill>
              </a:rPr>
              <a:t>15% juros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pt-PT" sz="3200" dirty="0" smtClean="0"/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dirty="0" smtClean="0"/>
              <a:t>29,99 x 15%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dirty="0" smtClean="0"/>
              <a:t>= 4,49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dirty="0" smtClean="0"/>
              <a:t>29,99 + 4,49 = 34,48 / 12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pt-PT" sz="3200" dirty="0" smtClean="0"/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dirty="0" smtClean="0">
                <a:solidFill>
                  <a:srgbClr val="92D050"/>
                </a:solidFill>
              </a:rPr>
              <a:t>= 2,87 €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Imagem 9" descr="empres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548680"/>
            <a:ext cx="2304256" cy="20162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11560" y="1628800"/>
            <a:ext cx="8229600" cy="1447373"/>
          </a:xfrm>
        </p:spPr>
        <p:txBody>
          <a:bodyPr/>
          <a:lstStyle/>
          <a:p>
            <a:pPr>
              <a:buNone/>
            </a:pPr>
            <a:r>
              <a:rPr lang="pt-PT" dirty="0" smtClean="0"/>
              <a:t>Preço 69,90 €  </a:t>
            </a:r>
            <a:r>
              <a:rPr lang="pt-PT" dirty="0" err="1" smtClean="0"/>
              <a:t>c\</a:t>
            </a:r>
            <a:r>
              <a:rPr lang="pt-PT" dirty="0" smtClean="0"/>
              <a:t> IVA</a:t>
            </a:r>
          </a:p>
          <a:p>
            <a:pPr>
              <a:buNone/>
            </a:pPr>
            <a:endParaRPr lang="pt-PT" dirty="0" smtClean="0"/>
          </a:p>
          <a:p>
            <a:pPr>
              <a:buNone/>
            </a:pPr>
            <a:endParaRPr lang="pt-PT" dirty="0"/>
          </a:p>
        </p:txBody>
      </p:sp>
      <p:sp>
        <p:nvSpPr>
          <p:cNvPr id="7" name="Marcador de Posição de Conteúdo 2"/>
          <p:cNvSpPr txBox="1">
            <a:spLocks/>
          </p:cNvSpPr>
          <p:nvPr/>
        </p:nvSpPr>
        <p:spPr>
          <a:xfrm>
            <a:off x="609600" y="836712"/>
            <a:ext cx="8229600" cy="144737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pt-PT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Colcha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Marcador de Posição de Conteúdo 2"/>
          <p:cNvSpPr txBox="1">
            <a:spLocks/>
          </p:cNvSpPr>
          <p:nvPr/>
        </p:nvSpPr>
        <p:spPr>
          <a:xfrm>
            <a:off x="611560" y="2917731"/>
            <a:ext cx="5112568" cy="3463597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dirty="0" smtClean="0">
                <a:solidFill>
                  <a:srgbClr val="00B050"/>
                </a:solidFill>
              </a:rPr>
              <a:t>Prestação – 6 meses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dirty="0" smtClean="0">
                <a:solidFill>
                  <a:srgbClr val="00B050"/>
                </a:solidFill>
              </a:rPr>
              <a:t>5% juros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pt-PT" sz="3200" dirty="0" smtClean="0"/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dirty="0" smtClean="0"/>
              <a:t>69,90 x 5%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dirty="0" smtClean="0"/>
              <a:t>= 3,49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dirty="0" smtClean="0"/>
              <a:t>69,90 + 3,49 = 73,39 / 6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pt-PT" sz="3200" dirty="0" smtClean="0"/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dirty="0" smtClean="0">
                <a:solidFill>
                  <a:srgbClr val="92D050"/>
                </a:solidFill>
              </a:rPr>
              <a:t>= 12,23 €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Imagem 8" descr="COLCHA laranj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548680"/>
            <a:ext cx="2341946" cy="20882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11560" y="1628800"/>
            <a:ext cx="8229600" cy="1447373"/>
          </a:xfrm>
        </p:spPr>
        <p:txBody>
          <a:bodyPr/>
          <a:lstStyle/>
          <a:p>
            <a:pPr>
              <a:buNone/>
            </a:pPr>
            <a:r>
              <a:rPr lang="pt-PT" dirty="0" smtClean="0"/>
              <a:t>Preço 539 €  </a:t>
            </a:r>
            <a:r>
              <a:rPr lang="pt-PT" dirty="0" err="1" smtClean="0"/>
              <a:t>s\</a:t>
            </a:r>
            <a:r>
              <a:rPr lang="pt-PT" dirty="0" smtClean="0"/>
              <a:t> IVA</a:t>
            </a:r>
          </a:p>
          <a:p>
            <a:pPr>
              <a:buNone/>
            </a:pPr>
            <a:endParaRPr lang="pt-PT" dirty="0" smtClean="0"/>
          </a:p>
          <a:p>
            <a:pPr>
              <a:buNone/>
            </a:pPr>
            <a:endParaRPr lang="pt-PT" dirty="0"/>
          </a:p>
        </p:txBody>
      </p:sp>
      <p:sp>
        <p:nvSpPr>
          <p:cNvPr id="7" name="Marcador de Posição de Conteúdo 2"/>
          <p:cNvSpPr txBox="1">
            <a:spLocks/>
          </p:cNvSpPr>
          <p:nvPr/>
        </p:nvSpPr>
        <p:spPr>
          <a:xfrm>
            <a:off x="609600" y="836712"/>
            <a:ext cx="8229600" cy="144737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pt-PT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TV - LCD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Imagem 5" descr="Sony_32_LC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548680"/>
            <a:ext cx="2376264" cy="20774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Marcador de Posição de Conteúdo 2"/>
          <p:cNvSpPr txBox="1">
            <a:spLocks/>
          </p:cNvSpPr>
          <p:nvPr/>
        </p:nvSpPr>
        <p:spPr>
          <a:xfrm>
            <a:off x="611560" y="2917731"/>
            <a:ext cx="4104456" cy="346359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dirty="0" smtClean="0">
                <a:solidFill>
                  <a:srgbClr val="00B050"/>
                </a:solidFill>
              </a:rPr>
              <a:t>Valor do IVA 21%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pt-PT" sz="3200" dirty="0" smtClean="0"/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dirty="0" smtClean="0"/>
              <a:t>539 x 21 / 100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dirty="0" smtClean="0"/>
              <a:t>= 113,19€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dirty="0" smtClean="0"/>
              <a:t>539 + 113,19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pt-PT" sz="3200" dirty="0" smtClean="0"/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200" dirty="0" smtClean="0">
                <a:solidFill>
                  <a:srgbClr val="92D050"/>
                </a:solidFill>
              </a:rPr>
              <a:t>= 652,19 €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ção de Conteúdo 2"/>
          <p:cNvSpPr txBox="1">
            <a:spLocks/>
          </p:cNvSpPr>
          <p:nvPr/>
        </p:nvSpPr>
        <p:spPr>
          <a:xfrm>
            <a:off x="609600" y="836712"/>
            <a:ext cx="8229600" cy="144737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pt-PT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Trabalho</a:t>
            </a:r>
            <a:r>
              <a:rPr kumimoji="0" lang="pt-PT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elaborado por :</a:t>
            </a:r>
            <a:endParaRPr kumimoji="0" lang="pt-PT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Marcador de Posição de Conteúdo 2"/>
          <p:cNvSpPr txBox="1">
            <a:spLocks/>
          </p:cNvSpPr>
          <p:nvPr/>
        </p:nvSpPr>
        <p:spPr>
          <a:xfrm>
            <a:off x="611560" y="2132857"/>
            <a:ext cx="4104456" cy="216024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92100" indent="-292100">
              <a:buClr>
                <a:schemeClr val="accent1"/>
              </a:buClr>
              <a:buSzPct val="70000"/>
            </a:pPr>
            <a:r>
              <a:rPr lang="pt-PT" sz="3600" dirty="0" smtClean="0">
                <a:solidFill>
                  <a:srgbClr val="92D050"/>
                </a:solidFill>
              </a:rPr>
              <a:t>Fernanda Piçarra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600" dirty="0" smtClean="0">
                <a:solidFill>
                  <a:srgbClr val="92D050"/>
                </a:solidFill>
              </a:rPr>
              <a:t>Rosa Felisberto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600" dirty="0" smtClean="0">
                <a:solidFill>
                  <a:srgbClr val="92D050"/>
                </a:solidFill>
              </a:rPr>
              <a:t>Dário Afonso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pt-PT" sz="3600" dirty="0" err="1" smtClean="0">
                <a:solidFill>
                  <a:srgbClr val="92D050"/>
                </a:solidFill>
              </a:rPr>
              <a:t>Luisa</a:t>
            </a:r>
            <a:r>
              <a:rPr lang="pt-PT" sz="3600" dirty="0" smtClean="0">
                <a:solidFill>
                  <a:srgbClr val="92D050"/>
                </a:solidFill>
              </a:rPr>
              <a:t> Ferreira 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pt-PT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Marcador de Posição de Conteúdo 2"/>
          <p:cNvSpPr>
            <a:spLocks noGrp="1"/>
          </p:cNvSpPr>
          <p:nvPr>
            <p:ph idx="1"/>
          </p:nvPr>
        </p:nvSpPr>
        <p:spPr>
          <a:xfrm rot="19178571">
            <a:off x="6761245" y="5125699"/>
            <a:ext cx="2808312" cy="7200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PT" sz="2400" dirty="0" smtClean="0"/>
              <a:t>29 – 07 – 2010</a:t>
            </a:r>
          </a:p>
          <a:p>
            <a:pPr>
              <a:buNone/>
            </a:pPr>
            <a:endParaRPr lang="pt-PT" sz="2400" dirty="0" smtClean="0"/>
          </a:p>
          <a:p>
            <a:pPr>
              <a:buNone/>
            </a:pPr>
            <a:endParaRPr lang="pt-PT" sz="2400" dirty="0"/>
          </a:p>
        </p:txBody>
      </p:sp>
      <p:sp>
        <p:nvSpPr>
          <p:cNvPr id="13" name="Rectângulo 12"/>
          <p:cNvSpPr/>
          <p:nvPr/>
        </p:nvSpPr>
        <p:spPr>
          <a:xfrm>
            <a:off x="2195736" y="4365104"/>
            <a:ext cx="475252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03R1G4D0</a:t>
            </a:r>
            <a:endParaRPr lang="pt-PT" sz="6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undição">
  <a:themeElements>
    <a:clrScheme name="Fundição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undição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undiçã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0</TotalTime>
  <Words>189</Words>
  <Application>Microsoft Office PowerPoint</Application>
  <PresentationFormat>Apresentação no Ecrã (4:3)</PresentationFormat>
  <Paragraphs>79</Paragraphs>
  <Slides>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7</vt:i4>
      </vt:variant>
    </vt:vector>
  </HeadingPairs>
  <TitlesOfParts>
    <vt:vector size="8" baseType="lpstr">
      <vt:lpstr>Fundição</vt:lpstr>
      <vt:lpstr>Cálculos IVA,  %,  prestações</vt:lpstr>
      <vt:lpstr>Diapositivo 2</vt:lpstr>
      <vt:lpstr>Diapositivo 3</vt:lpstr>
      <vt:lpstr>Diapositivo 4</vt:lpstr>
      <vt:lpstr>Diapositivo 5</vt:lpstr>
      <vt:lpstr>Diapositivo 6</vt:lpstr>
      <vt:lpstr>Diapositivo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2010-07-29T10:04:50Z</dcterms:created>
  <dcterms:modified xsi:type="dcterms:W3CDTF">2010-08-18T09:20:44Z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2070</vt:i4>
  </property>
  <property fmtid="{D5CDD505-2E9C-101B-9397-08002B2CF9AE}" pid="3" name="_Version">
    <vt:lpwstr>12.0.4518</vt:lpwstr>
  </property>
</Properties>
</file>